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6" r:id="rId2"/>
    <p:sldId id="327" r:id="rId3"/>
    <p:sldId id="328" r:id="rId4"/>
    <p:sldId id="335" r:id="rId5"/>
    <p:sldId id="336" r:id="rId6"/>
    <p:sldId id="337" r:id="rId7"/>
    <p:sldId id="333" r:id="rId8"/>
    <p:sldId id="334" r:id="rId9"/>
    <p:sldId id="329" r:id="rId10"/>
    <p:sldId id="330" r:id="rId11"/>
    <p:sldId id="331" r:id="rId12"/>
    <p:sldId id="332" r:id="rId1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029F50-EF4A-4A1E-8174-DB2E9803B580}">
          <p14:sldIdLst>
            <p14:sldId id="326"/>
            <p14:sldId id="327"/>
            <p14:sldId id="328"/>
          </p14:sldIdLst>
        </p14:section>
        <p14:section name="Related Work (SLAM)" id="{3375BE86-73E6-42D1-9F8F-C3350BB86A33}">
          <p14:sldIdLst>
            <p14:sldId id="335"/>
            <p14:sldId id="336"/>
            <p14:sldId id="337"/>
            <p14:sldId id="333"/>
            <p14:sldId id="334"/>
            <p14:sldId id="329"/>
          </p14:sldIdLst>
        </p14:section>
        <p14:section name="Methods" id="{30C14FAB-D16C-477C-B854-AB22C578C632}">
          <p14:sldIdLst>
            <p14:sldId id="330"/>
            <p14:sldId id="331"/>
          </p14:sldIdLst>
        </p14:section>
        <p14:section name="Our Implementation" id="{E28C446F-4F8B-4204-B305-8D1467AB7405}">
          <p14:sldIdLst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FF"/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621" autoAdjust="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A1FB-453A-4C06-8A8F-212EA91A08F3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D46-953D-4093-8E5E-3186632D28E1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53A2-59D4-452B-A69D-CB052AA16907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C340-9F2C-4C46-9386-7AF4D5BFA317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2B1B-1765-4C52-8046-832DFFEC5B33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21B8-2EFD-46F5-B2B4-F6D7FFB0A1FB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C509-8313-4D34-A5E4-190FBA890714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88F-81F2-4DF7-8A63-9388C228F82F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33E2-9BCE-4CAF-947E-F2E3502203AF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F50-B0A3-4D7F-9A0A-2BF17ADCD2E3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0824E-E528-4343-A440-FC331B536273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B54-1346-421F-A1A2-17A7AD885EF8}" type="datetime8">
              <a:rPr lang="en-IL" smtClean="0"/>
              <a:t>06/07/2022 13:05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400274" y="5227783"/>
            <a:ext cx="3272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Dan and Alon</a:t>
            </a:r>
            <a:endParaRPr lang="en-IL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371827" y="1213009"/>
            <a:ext cx="9328944" cy="2215991"/>
            <a:chOff x="2216727" y="1801091"/>
            <a:chExt cx="9328944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89970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Planning in the Continuous Domain: a Generalized</a:t>
              </a:r>
            </a:p>
            <a:p>
              <a:pPr algn="ctr"/>
              <a:r>
                <a:rPr lang="en-US" sz="3200" dirty="0"/>
                <a:t>Belief Space Approach for Autonomous Navigation in</a:t>
              </a:r>
            </a:p>
            <a:p>
              <a:pPr algn="ctr"/>
              <a:r>
                <a:rPr lang="en-US" sz="3200" dirty="0"/>
                <a:t>Unknown Environments</a:t>
              </a:r>
              <a:endParaRPr lang="en-IL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2404178" y="3370751"/>
              <a:ext cx="9141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Vadim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Indelman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Luca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Carlone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, and Frank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Dellaert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International Journal of Robotics Research </a:t>
              </a:r>
              <a:r>
                <a:rPr lang="en-US" b="0" i="1" dirty="0">
                  <a:solidFill>
                    <a:srgbClr val="373737"/>
                  </a:solidFill>
                  <a:effectLst/>
                  <a:latin typeface="Helvetica Neue"/>
                </a:rPr>
                <a:t>- 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2015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CA7C-F343-4793-AAAC-28FDE1F0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625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E4BAD-2C84-3F7E-9871-5B62D45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10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5B96D-21C3-32EE-7F25-A70D1D34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90600"/>
            <a:ext cx="87249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399E5-FC8B-4102-298F-EF33FD97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4040640"/>
            <a:ext cx="7953375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173D8-1F05-9F15-7C1E-BD0AFB365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49" y="5265170"/>
            <a:ext cx="88011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C5DD9-E08C-9E8D-7A8D-7529F981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11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140C9-D1F1-3819-2455-375E99DC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01" y="125413"/>
            <a:ext cx="9420225" cy="461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D8F9C-3A34-D6C8-F404-D817A7A9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75" y="4929187"/>
            <a:ext cx="44672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3F7BA-DB90-CE7F-A938-2669268E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300" y="5951536"/>
            <a:ext cx="43815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3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2660D-6E33-403F-D99A-84D2EC7E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12</a:t>
            </a:fld>
            <a:endParaRPr lang="en-IL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EB63BDB-98B0-6BAC-D4DB-844AA8DE8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32" y="309562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8A116-C760-F1F5-CEBC-9CDDE46C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</a:t>
            </a:fld>
            <a:endParaRPr lang="en-IL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0199992-58E2-9682-1717-5D10D2402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141" y="674700"/>
            <a:ext cx="8930154" cy="502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D28B5-F4A3-4782-4F1D-0A22A0F1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64881"/>
            <a:ext cx="4495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18A0B-6546-7C69-354A-655D1D58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1717E-7D0D-9BF6-513D-46570E2A1E63}"/>
              </a:ext>
            </a:extLst>
          </p:cNvPr>
          <p:cNvSpPr txBox="1"/>
          <p:nvPr/>
        </p:nvSpPr>
        <p:spPr>
          <a:xfrm>
            <a:off x="827315" y="874455"/>
            <a:ext cx="3624942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u="sng" dirty="0"/>
              <a:t>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Reach goals without exceeding uncertainty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D7FF4-56B6-69A7-F2CA-881102295208}"/>
              </a:ext>
            </a:extLst>
          </p:cNvPr>
          <p:cNvSpPr txBox="1"/>
          <p:nvPr/>
        </p:nvSpPr>
        <p:spPr>
          <a:xfrm>
            <a:off x="5479262" y="874455"/>
            <a:ext cx="6361678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u="sng" dirty="0"/>
              <a:t>Assumptions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Unknown Environments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Maximum Likelihood observations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409669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BFB90-B476-9C9D-DD61-982BAD3C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B2C2-6707-0F32-56FA-1E908507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7954"/>
            <a:ext cx="5396286" cy="365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AB42D-44E9-0A67-CE16-F43D5B9A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2" y="1504305"/>
            <a:ext cx="4998320" cy="3419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D03AC1-B835-9631-1F14-B3BCCFCE1CA1}"/>
              </a:ext>
            </a:extLst>
          </p:cNvPr>
          <p:cNvSpPr txBox="1"/>
          <p:nvPr/>
        </p:nvSpPr>
        <p:spPr>
          <a:xfrm>
            <a:off x="373780" y="145315"/>
            <a:ext cx="645503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SLAM quick overview (setting)</a:t>
            </a:r>
            <a:endParaRPr lang="he-IL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2D7072-1F8F-C530-F185-354121F026DF}"/>
                  </a:ext>
                </a:extLst>
              </p:cNvPr>
              <p:cNvSpPr txBox="1"/>
              <p:nvPr/>
            </p:nvSpPr>
            <p:spPr>
              <a:xfrm>
                <a:off x="373780" y="5627111"/>
                <a:ext cx="4510402" cy="72923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3600" dirty="0"/>
                  <a:t>Given: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𝑝𝑟𝑖𝑜𝑟𝑠</m:t>
                        </m:r>
                      </m:e>
                    </m:d>
                  </m:oMath>
                </a14:m>
                <a:endParaRPr lang="he-IL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2D7072-1F8F-C530-F185-354121F0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0" y="5627111"/>
                <a:ext cx="4510402" cy="729239"/>
              </a:xfrm>
              <a:prstGeom prst="rect">
                <a:avLst/>
              </a:prstGeom>
              <a:blipFill>
                <a:blip r:embed="rId4"/>
                <a:stretch>
                  <a:fillRect l="-4054" t="-6667" b="-2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29F307-990D-63DF-66A8-BFB01E32F80E}"/>
              </a:ext>
            </a:extLst>
          </p:cNvPr>
          <p:cNvCxnSpPr/>
          <p:nvPr/>
        </p:nvCxnSpPr>
        <p:spPr>
          <a:xfrm>
            <a:off x="4884182" y="6005545"/>
            <a:ext cx="2832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4ADAA5-90FB-0A45-6432-34F75FDE8CF1}"/>
                  </a:ext>
                </a:extLst>
              </p:cNvPr>
              <p:cNvSpPr txBox="1"/>
              <p:nvPr/>
            </p:nvSpPr>
            <p:spPr>
              <a:xfrm>
                <a:off x="7818050" y="5682380"/>
                <a:ext cx="3130985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3600" dirty="0"/>
                  <a:t>Estimate: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he-IL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4ADAA5-90FB-0A45-6432-34F75FDE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050" y="5682380"/>
                <a:ext cx="3130985" cy="646331"/>
              </a:xfrm>
              <a:prstGeom prst="rect">
                <a:avLst/>
              </a:prstGeom>
              <a:blipFill>
                <a:blip r:embed="rId5"/>
                <a:stretch>
                  <a:fillRect l="-5837" t="-13208" b="-358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69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10200-17E3-1DCA-63D0-8352134C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5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C818F-B1E8-3EFD-C59C-6A9AFD6A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75" y="4712396"/>
            <a:ext cx="10850411" cy="1236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A1194-D0B5-3382-F99C-51ADE31C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4" y="1966640"/>
            <a:ext cx="10850411" cy="13563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01B210-5072-0E48-3BDB-9B3A227D7389}"/>
              </a:ext>
            </a:extLst>
          </p:cNvPr>
          <p:cNvCxnSpPr>
            <a:cxnSpLocks/>
          </p:cNvCxnSpPr>
          <p:nvPr/>
        </p:nvCxnSpPr>
        <p:spPr>
          <a:xfrm>
            <a:off x="2153432" y="2013281"/>
            <a:ext cx="0" cy="25302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F1D677-3BFA-D2C7-BF1E-7FEED3C99E9B}"/>
              </a:ext>
            </a:extLst>
          </p:cNvPr>
          <p:cNvSpPr txBox="1"/>
          <p:nvPr/>
        </p:nvSpPr>
        <p:spPr>
          <a:xfrm>
            <a:off x="2408477" y="3926241"/>
            <a:ext cx="26930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5B43119-B5ED-C054-6C88-5052AB728734}"/>
              </a:ext>
            </a:extLst>
          </p:cNvPr>
          <p:cNvSpPr/>
          <p:nvPr/>
        </p:nvSpPr>
        <p:spPr>
          <a:xfrm rot="5400000">
            <a:off x="2787042" y="61328"/>
            <a:ext cx="413356" cy="2981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B4BBC-76B1-7440-806D-8C939CE9BE66}"/>
              </a:ext>
            </a:extLst>
          </p:cNvPr>
          <p:cNvSpPr txBox="1"/>
          <p:nvPr/>
        </p:nvSpPr>
        <p:spPr>
          <a:xfrm>
            <a:off x="1898388" y="1700813"/>
            <a:ext cx="219066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Gaussian Distribution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F8F4FA-B4F9-5A25-DAFB-3C77BCD5477E}"/>
                  </a:ext>
                </a:extLst>
              </p:cNvPr>
              <p:cNvSpPr txBox="1"/>
              <p:nvPr/>
            </p:nvSpPr>
            <p:spPr>
              <a:xfrm>
                <a:off x="5579691" y="3353863"/>
                <a:ext cx="4276595" cy="78002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he-IL" dirty="0"/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F8F4FA-B4F9-5A25-DAFB-3C77BCD5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91" y="3353863"/>
                <a:ext cx="4276595" cy="780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7156A84-3B31-F4E3-BF37-D23DBB1F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905" y="1291698"/>
            <a:ext cx="4795379" cy="8526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5CF41-C9BD-34CD-44D8-9FADCC93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3" y="205695"/>
            <a:ext cx="10296655" cy="1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3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A627-C6B1-62E9-E667-02BBC82E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6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7556B-8DC3-11BF-8144-C3C10F24280F}"/>
                  </a:ext>
                </a:extLst>
              </p:cNvPr>
              <p:cNvSpPr txBox="1"/>
              <p:nvPr/>
            </p:nvSpPr>
            <p:spPr>
              <a:xfrm>
                <a:off x="463463" y="814191"/>
                <a:ext cx="11504112" cy="51884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endParaRPr lang="he-IL" sz="3200" dirty="0"/>
              </a:p>
              <a:p>
                <a:endParaRPr lang="he-IL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7556B-8DC3-11BF-8144-C3C10F242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3" y="814191"/>
                <a:ext cx="11504112" cy="51884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F11F-2972-9BAB-260A-81176BB4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7</a:t>
            </a:fld>
            <a:endParaRPr lang="en-IL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FD1A8AC-AB24-FF87-AC76-E5120F910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31" y="2324942"/>
            <a:ext cx="5835777" cy="4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6B3B-A81D-7489-3237-E4A615D5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8</a:t>
            </a:fld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6D3F3-C5A2-B527-88AC-BA4E0F49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49" y="2483823"/>
            <a:ext cx="35242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9266-F2C5-5003-916F-0F535269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9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343FF-81C3-8B9A-19A5-5E64CE64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8" y="1624012"/>
            <a:ext cx="5800725" cy="376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49772-D89E-8B19-5397-CF9D5411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" y="654049"/>
            <a:ext cx="7144430" cy="1108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BCFF6-AA28-923B-1B4B-3977EDC8D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2448605"/>
            <a:ext cx="52292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7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104</Words>
  <Application>Microsoft Office PowerPoint</Application>
  <PresentationFormat>Widescreen</PresentationFormat>
  <Paragraphs>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629</cp:revision>
  <dcterms:created xsi:type="dcterms:W3CDTF">2022-01-18T15:50:45Z</dcterms:created>
  <dcterms:modified xsi:type="dcterms:W3CDTF">2022-06-07T11:13:11Z</dcterms:modified>
</cp:coreProperties>
</file>